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youtu.be/JsDY1Ha83M8" TargetMode="External"/></Relationships>
</file>

<file path=ppt/diagrams/_rels/drawing1.xml.rels><?xml version="1.0" encoding="UTF-8" standalone="yes"?>
<Relationships xmlns="http://schemas.openxmlformats.org/package/2006/relationships"><Relationship Id="rId1" Type="http://schemas.openxmlformats.org/officeDocument/2006/relationships/hyperlink" Target="about:blank" TargetMode="External"/>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9F73A-543D-4DC4-8806-5DFAA51566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EA022F8-E7D0-4DC7-A1D4-623CC9303277}">
      <dgm:prSet/>
      <dgm:spPr>
        <a:solidFill>
          <a:schemeClr val="accent2"/>
        </a:solidFill>
        <a:ln w="57150"/>
      </dgm:spPr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1"/>
            </a:rPr>
            <a:t>https://youtu.be/JsDY1Ha83M8</a:t>
          </a:r>
          <a:endParaRPr lang="he-IL" dirty="0"/>
        </a:p>
      </dgm:t>
    </dgm:pt>
    <dgm:pt modelId="{9CA9C45E-1BFB-42EB-B377-4B8E85CE73A7}" type="parTrans" cxnId="{722E8FAF-74AE-47C6-B924-DBA2D6E3FC45}">
      <dgm:prSet/>
      <dgm:spPr/>
      <dgm:t>
        <a:bodyPr/>
        <a:lstStyle/>
        <a:p>
          <a:pPr rtl="1"/>
          <a:endParaRPr lang="he-IL"/>
        </a:p>
      </dgm:t>
    </dgm:pt>
    <dgm:pt modelId="{3E740CC4-2D3C-414C-9066-C066FACF33FB}" type="sibTrans" cxnId="{722E8FAF-74AE-47C6-B924-DBA2D6E3FC45}">
      <dgm:prSet/>
      <dgm:spPr/>
      <dgm:t>
        <a:bodyPr/>
        <a:lstStyle/>
        <a:p>
          <a:pPr rtl="1"/>
          <a:endParaRPr lang="he-IL"/>
        </a:p>
      </dgm:t>
    </dgm:pt>
    <dgm:pt modelId="{C831ABDA-F108-41DE-9595-DED9A5497505}" type="pres">
      <dgm:prSet presAssocID="{90B9F73A-543D-4DC4-8806-5DFAA51566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4F5158C-8220-4739-9FCA-DDF309919E49}" type="pres">
      <dgm:prSet presAssocID="{CEA022F8-E7D0-4DC7-A1D4-623CC9303277}" presName="parentText" presStyleLbl="node1" presStyleIdx="0" presStyleCnt="1" custScaleY="95570" custLinFactNeighborY="-7415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22E8FAF-74AE-47C6-B924-DBA2D6E3FC45}" srcId="{90B9F73A-543D-4DC4-8806-5DFAA5156689}" destId="{CEA022F8-E7D0-4DC7-A1D4-623CC9303277}" srcOrd="0" destOrd="0" parTransId="{9CA9C45E-1BFB-42EB-B377-4B8E85CE73A7}" sibTransId="{3E740CC4-2D3C-414C-9066-C066FACF33FB}"/>
    <dgm:cxn modelId="{1AA5356D-FA70-4056-BB43-B53C575BFDFF}" type="presOf" srcId="{CEA022F8-E7D0-4DC7-A1D4-623CC9303277}" destId="{44F5158C-8220-4739-9FCA-DDF309919E49}" srcOrd="0" destOrd="0" presId="urn:microsoft.com/office/officeart/2005/8/layout/vList2"/>
    <dgm:cxn modelId="{5EDBCFF8-E2B3-4FDF-BFC4-D3C2ABB1DCA2}" type="presOf" srcId="{90B9F73A-543D-4DC4-8806-5DFAA5156689}" destId="{C831ABDA-F108-41DE-9595-DED9A5497505}" srcOrd="0" destOrd="0" presId="urn:microsoft.com/office/officeart/2005/8/layout/vList2"/>
    <dgm:cxn modelId="{70898ECB-AE54-4B47-A5CF-818F64B56B38}" type="presParOf" srcId="{C831ABDA-F108-41DE-9595-DED9A5497505}" destId="{44F5158C-8220-4739-9FCA-DDF309919E49}" srcOrd="0" destOrd="0" presId="urn:microsoft.com/office/officeart/2005/8/layout/vList2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158C-8220-4739-9FCA-DDF309919E49}">
      <dsp:nvSpPr>
        <dsp:cNvPr id="0" name=""/>
        <dsp:cNvSpPr/>
      </dsp:nvSpPr>
      <dsp:spPr>
        <a:xfrm>
          <a:off x="0" y="913763"/>
          <a:ext cx="10553700" cy="1375347"/>
        </a:xfrm>
        <a:prstGeom prst="roundRect">
          <a:avLst/>
        </a:prstGeom>
        <a:solidFill>
          <a:schemeClr val="accent2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hlinkClick xmlns:r="http://schemas.openxmlformats.org/officeDocument/2006/relationships" r:id="rId1"/>
            </a:rPr>
            <a:t>https://youtu.be/JsDY1Ha83M8</a:t>
          </a:r>
          <a:endParaRPr lang="he-IL" sz="5700" kern="1200" dirty="0"/>
        </a:p>
      </dsp:txBody>
      <dsp:txXfrm>
        <a:off x="67139" y="980902"/>
        <a:ext cx="10419422" cy="124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4CB9CD-4C68-4CC2-B266-41F0B8E33E7C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7B2E1C-29A6-4412-A2EF-A475AE6435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1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2E1C-29A6-4412-A2EF-A475AE6435B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217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דוגמאות לסדנאות שנעשו עד כה : המלחמה הקרה, הגירה לארצות הברית, שנות ה-50 וה-60 במדינת ישראל, עיירות</a:t>
            </a:r>
            <a:r>
              <a:rPr lang="he-IL" baseline="0" dirty="0" smtClean="0"/>
              <a:t> יהודיות , מקרתיזם </a:t>
            </a:r>
            <a:r>
              <a:rPr lang="he-IL" baseline="0" dirty="0" err="1" smtClean="0"/>
              <a:t>וכו</a:t>
            </a:r>
            <a:r>
              <a:rPr lang="he-IL" baseline="0" dirty="0" smtClean="0"/>
              <a:t>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2E1C-29A6-4412-A2EF-A475AE6435B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651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ספרי הלימוד: ספרה של </a:t>
            </a:r>
            <a:r>
              <a:rPr lang="he-IL" dirty="0" err="1" smtClean="0"/>
              <a:t>יונינה</a:t>
            </a:r>
            <a:r>
              <a:rPr lang="he-IL" dirty="0" smtClean="0"/>
              <a:t> </a:t>
            </a:r>
            <a:r>
              <a:rPr lang="he-IL" dirty="0" err="1" smtClean="0"/>
              <a:t>פלורסהיים</a:t>
            </a:r>
            <a:r>
              <a:rPr lang="he-IL" dirty="0" smtClean="0"/>
              <a:t> "תולדות ארצות הברית : חזון, משברים וצמיחה  אהרון שי, ממלחמת האופיום עד יורשי מאו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2E1C-29A6-4412-A2EF-A475AE6435B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594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2E1C-29A6-4412-A2EF-A475AE6435B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698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תלמידים שסיימו</a:t>
            </a:r>
            <a:r>
              <a:rPr lang="he-IL" baseline="0" dirty="0" smtClean="0"/>
              <a:t> מגמה כותבים: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B2E1C-29A6-4412-A2EF-A475AE6435B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0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80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00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1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74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282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05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7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99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937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77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18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A98-1235-4EA8-AA1F-9B332CCDE897}" type="datetimeFigureOut">
              <a:rPr lang="he-IL" smtClean="0"/>
              <a:t>כ"ה/ניסן/תשפ"א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10FB-6605-4F27-B98E-B6A4723738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99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419600" y="1122363"/>
            <a:ext cx="7067549" cy="23876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e-IL" sz="7200" b="1" dirty="0" smtClean="0"/>
              <a:t>היסטוריה מורחב</a:t>
            </a:r>
            <a:endParaRPr lang="he-IL" sz="72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98587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he-IL" sz="3200" b="1" dirty="0"/>
              <a:t> </a:t>
            </a:r>
            <a:r>
              <a:rPr lang="he-IL" sz="3200" b="1" dirty="0" smtClean="0"/>
              <a:t> </a:t>
            </a:r>
          </a:p>
          <a:p>
            <a:r>
              <a:rPr lang="he-IL" sz="3200" b="1" dirty="0" smtClean="0"/>
              <a:t>5 יחידות </a:t>
            </a:r>
            <a:r>
              <a:rPr lang="he-IL" sz="3200" b="1" dirty="0"/>
              <a:t>לימוד</a:t>
            </a:r>
          </a:p>
          <a:p>
            <a:endParaRPr lang="he-IL" sz="40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23899"/>
            <a:ext cx="3590925" cy="22764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605658"/>
            <a:ext cx="3095625" cy="30824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2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2752725"/>
            <a:ext cx="3086100" cy="41052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04775"/>
            <a:ext cx="2471737" cy="32599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מלבן 5"/>
          <p:cNvSpPr/>
          <p:nvPr/>
        </p:nvSpPr>
        <p:spPr>
          <a:xfrm>
            <a:off x="3328988" y="104775"/>
            <a:ext cx="8786812" cy="267765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e-IL" sz="2800" b="1" u="sng" dirty="0" smtClean="0"/>
              <a:t>לימודי היסטוריה ברמה מוגברת, כוללים את היחידות האלה: </a:t>
            </a:r>
          </a:p>
          <a:p>
            <a:endParaRPr lang="he-IL" sz="2800" b="1" dirty="0" smtClean="0"/>
          </a:p>
          <a:p>
            <a:r>
              <a:rPr lang="he-IL" sz="2800" b="1" dirty="0" smtClean="0">
                <a:solidFill>
                  <a:srgbClr val="C00000"/>
                </a:solidFill>
              </a:rPr>
              <a:t>יחידה שלישית- </a:t>
            </a:r>
            <a:r>
              <a:rPr lang="he-IL" sz="2800" b="1" dirty="0" smtClean="0"/>
              <a:t>עבודת חקר במהלך</a:t>
            </a:r>
            <a:r>
              <a:rPr lang="he-IL" sz="2800" b="1" baseline="0" dirty="0" smtClean="0"/>
              <a:t> כיתה י"א</a:t>
            </a:r>
          </a:p>
          <a:p>
            <a:endParaRPr lang="he-IL" sz="2800" b="1" baseline="0" dirty="0" smtClean="0"/>
          </a:p>
          <a:p>
            <a:r>
              <a:rPr lang="he-IL" sz="2800" b="1" baseline="0" dirty="0" smtClean="0">
                <a:solidFill>
                  <a:srgbClr val="002060"/>
                </a:solidFill>
              </a:rPr>
              <a:t>יחידה רביעית וחמישית – </a:t>
            </a:r>
            <a:r>
              <a:rPr lang="he-IL" sz="2800" b="1" baseline="0" dirty="0" smtClean="0"/>
              <a:t>בחינה חיצונית על שני נושאים מתוך 8 </a:t>
            </a:r>
            <a:endParaRPr lang="he-IL" sz="2800" b="1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1" y="2989599"/>
            <a:ext cx="4669516" cy="35612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507" y="3364713"/>
            <a:ext cx="3740773" cy="24407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5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38175" y="942975"/>
            <a:ext cx="10610849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2800" b="1" dirty="0" smtClean="0"/>
              <a:t>היחידה השלישית- סדנה לעבודת חקר ממוקדת בנושא היסטוריה.</a:t>
            </a:r>
          </a:p>
          <a:p>
            <a:r>
              <a:rPr lang="he-IL" sz="2800" b="1" dirty="0" smtClean="0"/>
              <a:t>הסדנה תתקיים בכיתה י"א. </a:t>
            </a:r>
          </a:p>
          <a:p>
            <a:r>
              <a:rPr lang="he-IL" sz="2800" b="1" dirty="0" smtClean="0"/>
              <a:t>במחצית הראשונה יוצג הנושא ע"י המורה המלמד ויובהרו</a:t>
            </a:r>
            <a:r>
              <a:rPr lang="he-IL" sz="2800" b="1" baseline="0" dirty="0" smtClean="0"/>
              <a:t> הכיוונים, התחומים והאפשרויות של התלמידים. </a:t>
            </a:r>
            <a:endParaRPr lang="he-IL" sz="2800" b="1" dirty="0"/>
          </a:p>
        </p:txBody>
      </p:sp>
      <p:sp>
        <p:nvSpPr>
          <p:cNvPr id="3" name="מלבן 2"/>
          <p:cNvSpPr/>
          <p:nvPr/>
        </p:nvSpPr>
        <p:spPr>
          <a:xfrm>
            <a:off x="2828925" y="3467101"/>
            <a:ext cx="8420099" cy="1877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3200" u="sng" dirty="0" smtClean="0"/>
              <a:t>דוגמאות לסדנאות שנעשו עד כה :</a:t>
            </a:r>
          </a:p>
          <a:p>
            <a:r>
              <a:rPr lang="he-IL" sz="2800" dirty="0" smtClean="0"/>
              <a:t>המלחמה הקרה, הגירה לארצות הברית, שנות ה-50 וה-60 במדינת ישראל, עיירות</a:t>
            </a:r>
            <a:r>
              <a:rPr lang="he-IL" sz="2800" baseline="0" dirty="0" smtClean="0"/>
              <a:t> יהודיות , מקרתיזם, אנטישמיות וגזענות, ועוד...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792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he-IL" sz="5400" b="1" dirty="0" smtClean="0"/>
              <a:t>היחידה הרביעית והחמישית</a:t>
            </a:r>
            <a:endParaRPr lang="he-IL" sz="54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e-IL" b="1" u="sng" dirty="0" smtClean="0"/>
              <a:t>נושאי הלימוד:</a:t>
            </a:r>
          </a:p>
          <a:p>
            <a:pPr marL="0" indent="0">
              <a:buNone/>
            </a:pPr>
            <a:r>
              <a:rPr lang="he-IL" dirty="0" smtClean="0"/>
              <a:t>1. הפעילות הציונית בארצות האסלם בימי מלחמת העולם השנייה והעליות הגדולות מארצות </a:t>
            </a:r>
            <a:r>
              <a:rPr lang="he-IL" dirty="0" err="1" smtClean="0"/>
              <a:t>האיסלם</a:t>
            </a:r>
            <a:r>
              <a:rPr lang="he-IL" dirty="0" smtClean="0"/>
              <a:t> בשנים 1948-1967</a:t>
            </a:r>
          </a:p>
          <a:p>
            <a:pPr marL="0" indent="0">
              <a:buNone/>
            </a:pPr>
            <a:r>
              <a:rPr lang="he-IL" dirty="0" smtClean="0"/>
              <a:t>2. "מעיל תשבץ" – מפגש התרבויות בין יהדות </a:t>
            </a:r>
            <a:r>
              <a:rPr lang="he-IL" dirty="0" err="1" smtClean="0"/>
              <a:t>לאיסלאם</a:t>
            </a:r>
            <a:r>
              <a:rPr lang="he-IL" dirty="0" smtClean="0"/>
              <a:t> בימי הביניים.</a:t>
            </a:r>
          </a:p>
          <a:p>
            <a:pPr marL="0" indent="0">
              <a:buNone/>
            </a:pPr>
            <a:r>
              <a:rPr lang="he-IL" dirty="0" smtClean="0"/>
              <a:t>3. קהילת יהודי </a:t>
            </a:r>
            <a:r>
              <a:rPr lang="he-IL" dirty="0" err="1" smtClean="0"/>
              <a:t>קרקוב</a:t>
            </a:r>
            <a:r>
              <a:rPr lang="he-IL" dirty="0" smtClean="0"/>
              <a:t> בתקופת השואה</a:t>
            </a:r>
          </a:p>
          <a:p>
            <a:pPr marL="0" indent="0">
              <a:buNone/>
            </a:pPr>
            <a:r>
              <a:rPr lang="he-IL" dirty="0" smtClean="0"/>
              <a:t>4. מלחמת העצמאות</a:t>
            </a:r>
          </a:p>
          <a:p>
            <a:pPr marL="0" indent="0">
              <a:buNone/>
            </a:pPr>
            <a:r>
              <a:rPr lang="he-IL" dirty="0" smtClean="0"/>
              <a:t>5. "אל מול עולם חדש" – לבטים ומגמות בעידן האמנציפציה".</a:t>
            </a:r>
          </a:p>
          <a:p>
            <a:pPr marL="0" indent="0">
              <a:buNone/>
            </a:pPr>
            <a:r>
              <a:rPr lang="he-IL" dirty="0" smtClean="0"/>
              <a:t>6</a:t>
            </a:r>
            <a:r>
              <a:rPr lang="he-IL" b="1" dirty="0" smtClean="0">
                <a:solidFill>
                  <a:srgbClr val="C00000"/>
                </a:solidFill>
              </a:rPr>
              <a:t>. תולדות ארצות הברית</a:t>
            </a:r>
          </a:p>
          <a:p>
            <a:pPr marL="0" indent="0">
              <a:buNone/>
            </a:pPr>
            <a:r>
              <a:rPr lang="he-IL" dirty="0" smtClean="0"/>
              <a:t>7. יפן המודרנית</a:t>
            </a:r>
          </a:p>
          <a:p>
            <a:pPr marL="0" indent="0">
              <a:buNone/>
            </a:pPr>
            <a:r>
              <a:rPr lang="he-IL" dirty="0" smtClean="0"/>
              <a:t>8</a:t>
            </a:r>
            <a:r>
              <a:rPr lang="he-IL" b="1" dirty="0" smtClean="0">
                <a:solidFill>
                  <a:srgbClr val="C00000"/>
                </a:solidFill>
              </a:rPr>
              <a:t>. סין המודרנית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89" y="4333875"/>
            <a:ext cx="2741361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476250" y="581025"/>
            <a:ext cx="11220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u="sng" dirty="0" smtClean="0"/>
              <a:t>ספרי הלימוד:</a:t>
            </a:r>
          </a:p>
          <a:p>
            <a:pPr>
              <a:lnSpc>
                <a:spcPct val="150000"/>
              </a:lnSpc>
            </a:pPr>
            <a:r>
              <a:rPr lang="he-IL" sz="2800" b="1" dirty="0" smtClean="0"/>
              <a:t> ספרה של </a:t>
            </a:r>
            <a:r>
              <a:rPr lang="he-IL" sz="2800" b="1" dirty="0" err="1" smtClean="0"/>
              <a:t>יונינה</a:t>
            </a:r>
            <a:r>
              <a:rPr lang="he-IL" sz="2800" b="1" dirty="0" smtClean="0"/>
              <a:t> </a:t>
            </a:r>
            <a:r>
              <a:rPr lang="he-IL" sz="2800" b="1" dirty="0" err="1" smtClean="0"/>
              <a:t>פלורסהיים</a:t>
            </a:r>
            <a:r>
              <a:rPr lang="he-IL" sz="2800" b="1" dirty="0" smtClean="0"/>
              <a:t> "תולדות ארצות הברית : חזון, משברים וצמיחה </a:t>
            </a:r>
          </a:p>
          <a:p>
            <a:pPr>
              <a:lnSpc>
                <a:spcPct val="150000"/>
              </a:lnSpc>
            </a:pPr>
            <a:r>
              <a:rPr lang="he-IL" sz="2800" b="1" dirty="0" smtClean="0"/>
              <a:t> אהרון שי, ממלחמת האופיום עד יורשי מאו</a:t>
            </a:r>
            <a:endParaRPr lang="he-IL" sz="28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2300287"/>
            <a:ext cx="2943225" cy="43235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76" y="2364878"/>
            <a:ext cx="2716923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09725" y="419100"/>
            <a:ext cx="10048875" cy="26776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e-IL" sz="2800" b="1" dirty="0" smtClean="0"/>
              <a:t>איך? </a:t>
            </a:r>
          </a:p>
          <a:p>
            <a:pPr algn="just"/>
            <a:r>
              <a:rPr lang="he-IL" sz="2800" b="1" dirty="0" smtClean="0"/>
              <a:t>מצגות, קריאת מאמרים</a:t>
            </a:r>
            <a:r>
              <a:rPr lang="he-IL" sz="2800" b="1" baseline="0" dirty="0" smtClean="0"/>
              <a:t> וניתוחם, הרצאות, סדנאות,  צפייה בסרטים וניתוחם, ביקור באוניברסיטת תל אביב והשתתפות באירוע בחוג ללימודי אסיה ובחוג להיסטוריה כללית [הרצאות ממיטב המרצים בתחום וערב תרבות משותף עם תלמידי החוג ללימודי אסיה], יום עיון לכל המגמות בארץ הכולל הרצאות  סרטים ועוד...</a:t>
            </a:r>
            <a:endParaRPr lang="he-IL" sz="2800" b="1" dirty="0"/>
          </a:p>
        </p:txBody>
      </p:sp>
      <p:sp>
        <p:nvSpPr>
          <p:cNvPr id="3" name="מלבן 2"/>
          <p:cNvSpPr/>
          <p:nvPr/>
        </p:nvSpPr>
        <p:spPr>
          <a:xfrm>
            <a:off x="381000" y="3537288"/>
            <a:ext cx="9734550" cy="3108543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800" b="1" dirty="0"/>
              <a:t>היכולת לקרוא, לפענח ולנתח טקסטים על מנת לקבל גישה לעבר, והצורך להרגיש בנוח עם ארגז כלים רחב (פסיכולוגיה, סוציולוגיה, כלכלה, ספרות וכו'), </a:t>
            </a:r>
            <a:r>
              <a:rPr lang="he-IL" sz="2800" b="1" dirty="0" smtClean="0"/>
              <a:t>שאתו </a:t>
            </a:r>
            <a:r>
              <a:rPr lang="he-IL" sz="2800" b="1" dirty="0"/>
              <a:t>אפשר להבין את המציאות שמופיעה </a:t>
            </a:r>
            <a:r>
              <a:rPr lang="he-IL" sz="2800" b="1" dirty="0" smtClean="0"/>
              <a:t>מהטקסטים </a:t>
            </a:r>
            <a:r>
              <a:rPr lang="he-IL" sz="2800" b="1" dirty="0"/>
              <a:t>הללו, מהווים ביחד חבילה די מגניבה של כישורים </a:t>
            </a:r>
            <a:r>
              <a:rPr lang="he-IL" sz="2800" b="1" dirty="0" err="1"/>
              <a:t>אינטרדיציפלינריים</a:t>
            </a:r>
            <a:r>
              <a:rPr lang="he-IL" sz="2800" b="1" dirty="0"/>
              <a:t>, בדיוק מהסוג שכל מני עבודות דורשות בתחילת האלף השלישי. ולכן כן, היסטוריה אולי עוסקת בעבר, אבל נותנת לנו כישורים פנטסטיים גם להתמודד עם ההווה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he-IL" sz="6000" b="1" dirty="0" smtClean="0"/>
              <a:t>יתרונות שבהרחבת מקצוע היסטוריה</a:t>
            </a:r>
            <a:endParaRPr lang="he-IL" sz="6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נתחיל </a:t>
            </a:r>
            <a:r>
              <a:rPr lang="he-IL" b="1" dirty="0" smtClean="0"/>
              <a:t>בהשפעת </a:t>
            </a:r>
            <a:r>
              <a:rPr lang="he-IL" b="1" dirty="0"/>
              <a:t>הציון בהיסטוריה מורחב </a:t>
            </a:r>
            <a:r>
              <a:rPr lang="he-IL" b="1" dirty="0" smtClean="0"/>
              <a:t>על </a:t>
            </a:r>
            <a:r>
              <a:rPr lang="he-IL" b="1" dirty="0"/>
              <a:t>הממוצע:</a:t>
            </a:r>
            <a:br>
              <a:rPr lang="he-IL" b="1" dirty="0"/>
            </a:br>
            <a:r>
              <a:rPr lang="he-IL" b="1" dirty="0"/>
              <a:t>כאשר מרחיבים מקצוע </a:t>
            </a:r>
            <a:r>
              <a:rPr lang="he-IL" b="1" dirty="0" smtClean="0"/>
              <a:t>ל- 5 </a:t>
            </a:r>
            <a:r>
              <a:rPr lang="he-IL" b="1" dirty="0"/>
              <a:t>יחידות</a:t>
            </a:r>
            <a:r>
              <a:rPr lang="he-IL" b="1" dirty="0" smtClean="0"/>
              <a:t>, למעשה </a:t>
            </a:r>
            <a:r>
              <a:rPr lang="he-IL" b="1" dirty="0"/>
              <a:t>מוסיפים עוד 5 יחידות </a:t>
            </a:r>
            <a:r>
              <a:rPr lang="he-IL" b="1" dirty="0" smtClean="0"/>
              <a:t>ל ״</a:t>
            </a:r>
            <a:r>
              <a:rPr lang="he-IL" b="1" dirty="0"/>
              <a:t>מכנה״ הממוצע</a:t>
            </a:r>
            <a:r>
              <a:rPr lang="he-IL" b="1" dirty="0" smtClean="0"/>
              <a:t>, מה </a:t>
            </a:r>
            <a:r>
              <a:rPr lang="he-IL" b="1" dirty="0"/>
              <a:t>שמקטין את </a:t>
            </a:r>
            <a:r>
              <a:rPr lang="he-IL" b="1" dirty="0" smtClean="0"/>
              <a:t>הבונוס.</a:t>
            </a:r>
          </a:p>
          <a:p>
            <a:pPr marL="0" indent="0" fontAlgn="base">
              <a:buNone/>
            </a:pPr>
            <a:r>
              <a:rPr lang="he-IL" b="1" dirty="0" smtClean="0"/>
              <a:t>במקצוע היסטוריה נדרשים </a:t>
            </a:r>
            <a:r>
              <a:rPr lang="he-IL" b="1" dirty="0"/>
              <a:t>להוסיף רק עוד </a:t>
            </a:r>
            <a:r>
              <a:rPr lang="he-IL" b="1" dirty="0" smtClean="0"/>
              <a:t>3יחידות </a:t>
            </a:r>
            <a:r>
              <a:rPr lang="he-IL" b="1" dirty="0" err="1"/>
              <a:t>ל״מכנה</a:t>
            </a:r>
            <a:r>
              <a:rPr lang="he-IL" b="1" dirty="0"/>
              <a:t>״ ממוצע הבגרויות ומכאן שציון 80 בהיסטוריה 5 יחידות יניב ממוצע טוב יותר מגיאוגרפיה 5 יחידות בממוצע 80. (תבדקו במחשבונים)</a:t>
            </a:r>
          </a:p>
          <a:p>
            <a:pPr fontAlgn="base"/>
            <a:r>
              <a:rPr lang="he-IL" b="1" dirty="0"/>
              <a:t>3 יחידות ההרחבה הן למעשה שאלון בחינה אחד (מספר שאלון 022303) המורכב משלושה נושאים:</a:t>
            </a:r>
            <a:br>
              <a:rPr lang="he-IL" b="1" dirty="0"/>
            </a:br>
            <a:r>
              <a:rPr lang="he-IL" b="1" dirty="0"/>
              <a:t>נושא חובה אחד שמשרד החינוך בוחר</a:t>
            </a:r>
            <a:r>
              <a:rPr lang="he-IL" b="1" dirty="0" smtClean="0"/>
              <a:t>, ושני </a:t>
            </a:r>
            <a:r>
              <a:rPr lang="he-IL" b="1" dirty="0"/>
              <a:t>נושאי בחירה מתוך שמונה אפשריים</a:t>
            </a:r>
            <a:r>
              <a:rPr lang="he-IL" b="1" dirty="0" smtClean="0"/>
              <a:t>. </a:t>
            </a:r>
            <a:endParaRPr lang="he-IL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63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he-IL" dirty="0" smtClean="0"/>
              <a:t>אולימפיאדת בייג'ינג 2008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91117"/>
              </p:ext>
            </p:extLst>
          </p:nvPr>
        </p:nvGraphicFramePr>
        <p:xfrm>
          <a:off x="838200" y="1177924"/>
          <a:ext cx="10553700" cy="53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475" y="4486274"/>
            <a:ext cx="3105150" cy="19431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799" y="4309844"/>
            <a:ext cx="4105275" cy="243206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3" y="4309844"/>
            <a:ext cx="3266037" cy="25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485022" y="234434"/>
            <a:ext cx="295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תלמידים שסיימו מגמה כותבים:</a:t>
            </a:r>
          </a:p>
        </p:txBody>
      </p:sp>
    </p:spTree>
    <p:extLst>
      <p:ext uri="{BB962C8B-B14F-4D97-AF65-F5344CB8AC3E}">
        <p14:creationId xmlns:p14="http://schemas.microsoft.com/office/powerpoint/2010/main" val="28081789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394</Words>
  <Application>Microsoft Office PowerPoint</Application>
  <PresentationFormat>מסך רחב</PresentationFormat>
  <Paragraphs>44</Paragraphs>
  <Slides>9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ערכת נושא Office</vt:lpstr>
      <vt:lpstr>היסטוריה מורחב</vt:lpstr>
      <vt:lpstr>מצגת של PowerPoint‏</vt:lpstr>
      <vt:lpstr>מצגת של PowerPoint‏</vt:lpstr>
      <vt:lpstr>היחידה הרביעית והחמישית</vt:lpstr>
      <vt:lpstr>מצגת של PowerPoint‏</vt:lpstr>
      <vt:lpstr>מצגת של PowerPoint‏</vt:lpstr>
      <vt:lpstr>יתרונות שבהרחבת מקצוע היסטוריה</vt:lpstr>
      <vt:lpstr>אולימפיאדת בייג'ינג 2008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היסטוריה מורחב</dc:title>
  <dc:creator>Limor</dc:creator>
  <cp:lastModifiedBy>Limor</cp:lastModifiedBy>
  <cp:revision>25</cp:revision>
  <dcterms:created xsi:type="dcterms:W3CDTF">2020-05-03T12:41:15Z</dcterms:created>
  <dcterms:modified xsi:type="dcterms:W3CDTF">2021-04-07T16:20:37Z</dcterms:modified>
</cp:coreProperties>
</file>